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62" r:id="rId1"/>
  </p:sld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61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clrMode="gray" frameSlides="1"/>
  <p:clrMru>
    <a:srgbClr val="0000FF"/>
    <a:srgbClr val="FF6FCF"/>
    <a:srgbClr val="CC66FF"/>
    <a:srgbClr val="8000FF"/>
    <a:srgbClr val="B3B3B3"/>
    <a:srgbClr val="800080"/>
    <a:srgbClr val="008000"/>
    <a:srgbClr val="0080FF"/>
    <a:srgbClr val="FF00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-173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handoutMaster" Target="handoutMasters/handout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950AE6-A86D-9D46-8913-B3008E9B5E14}" type="datetimeFigureOut">
              <a:rPr lang="en-US" smtClean="0"/>
              <a:t>9/30/14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123D95-F7A7-2649-82AD-60B831EF6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009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C6892-B610-9446-90F6-4DE36551F593}" type="datetimeFigureOut">
              <a:rPr lang="en-US" smtClean="0"/>
              <a:t>9/30/14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478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C6892-B610-9446-90F6-4DE36551F593}" type="datetimeFigureOut">
              <a:rPr lang="en-US" smtClean="0"/>
              <a:t>9/30/14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1F59-ABEF-A446-9FD9-0BC5DA093D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284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C6892-B610-9446-90F6-4DE36551F593}" type="datetimeFigureOut">
              <a:rPr lang="en-US" smtClean="0"/>
              <a:t>9/30/14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1F59-ABEF-A446-9FD9-0BC5DA093D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387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C6892-B610-9446-90F6-4DE36551F593}" type="datetimeFigureOut">
              <a:rPr lang="en-US" smtClean="0"/>
              <a:t>9/30/14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1F59-ABEF-A446-9FD9-0BC5DA093D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310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C6892-B610-9446-90F6-4DE36551F593}" type="datetimeFigureOut">
              <a:rPr lang="en-US" smtClean="0"/>
              <a:t>9/30/14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1F59-ABEF-A446-9FD9-0BC5DA093D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512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C6892-B610-9446-90F6-4DE36551F593}" type="datetimeFigureOut">
              <a:rPr lang="en-US" smtClean="0"/>
              <a:t>9/30/14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1F59-ABEF-A446-9FD9-0BC5DA093D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658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C6892-B610-9446-90F6-4DE36551F593}" type="datetimeFigureOut">
              <a:rPr lang="en-US" smtClean="0"/>
              <a:t>9/30/14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1F59-ABEF-A446-9FD9-0BC5DA093D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398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C6892-B610-9446-90F6-4DE36551F593}" type="datetimeFigureOut">
              <a:rPr lang="en-US" smtClean="0"/>
              <a:t>9/30/14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1F59-ABEF-A446-9FD9-0BC5DA093D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086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C6892-B610-9446-90F6-4DE36551F593}" type="datetimeFigureOut">
              <a:rPr lang="en-US" smtClean="0"/>
              <a:t>9/30/14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1F59-ABEF-A446-9FD9-0BC5DA093D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699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C6892-B610-9446-90F6-4DE36551F593}" type="datetimeFigureOut">
              <a:rPr lang="en-US" smtClean="0"/>
              <a:t>9/30/14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1F59-ABEF-A446-9FD9-0BC5DA093D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377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C6892-B610-9446-90F6-4DE36551F593}" type="datetimeFigureOut">
              <a:rPr lang="en-US" smtClean="0"/>
              <a:t>9/30/14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1F59-ABEF-A446-9FD9-0BC5DA093D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132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C6892-B610-9446-90F6-4DE36551F593}" type="datetimeFigureOut">
              <a:rPr lang="en-US" smtClean="0"/>
              <a:t>9/30/14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61F59-ABEF-A446-9FD9-0BC5DA093D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383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8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7" Type="http://schemas.openxmlformats.org/officeDocument/2006/relationships/image" Target="../media/image36.png"/><Relationship Id="rId8" Type="http://schemas.openxmlformats.org/officeDocument/2006/relationships/image" Target="../media/image37.png"/><Relationship Id="rId9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7" Type="http://schemas.openxmlformats.org/officeDocument/2006/relationships/image" Target="../media/image56.png"/><Relationship Id="rId8" Type="http://schemas.openxmlformats.org/officeDocument/2006/relationships/image" Target="../media/image57.png"/><Relationship Id="rId9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hyperlink" Target="http://www.ala.org" TargetMode="External"/><Relationship Id="rId12" Type="http://schemas.openxmlformats.org/officeDocument/2006/relationships/hyperlink" Target="http://www.pbskidsgo.org/wordgirl" TargetMode="External"/><Relationship Id="rId13" Type="http://schemas.openxmlformats.org/officeDocument/2006/relationships/hyperlink" Target="http://www.toon-books.com" TargetMode="External"/><Relationship Id="rId14" Type="http://schemas.openxmlformats.org/officeDocument/2006/relationships/hyperlink" Target="http://www.comicbookproject.org" TargetMode="Externa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png"/><Relationship Id="rId3" Type="http://schemas.openxmlformats.org/officeDocument/2006/relationships/hyperlink" Target="http://www.comics.com" TargetMode="External"/><Relationship Id="rId4" Type="http://schemas.openxmlformats.org/officeDocument/2006/relationships/hyperlink" Target="http://www.scholastic.com/graphix" TargetMode="External"/><Relationship Id="rId5" Type="http://schemas.openxmlformats.org/officeDocument/2006/relationships/hyperlink" Target="http://www.makebeliefscomix" TargetMode="External"/><Relationship Id="rId6" Type="http://schemas.openxmlformats.org/officeDocument/2006/relationships/hyperlink" Target="http://www.professorgarfield.com" TargetMode="External"/><Relationship Id="rId7" Type="http://schemas.openxmlformats.org/officeDocument/2006/relationships/hyperlink" Target="http://www.readwritethink.org" TargetMode="External"/><Relationship Id="rId8" Type="http://schemas.openxmlformats.org/officeDocument/2006/relationships/hyperlink" Target="http://www.comiclife.com" TargetMode="External"/><Relationship Id="rId9" Type="http://schemas.openxmlformats.org/officeDocument/2006/relationships/hyperlink" Target="http://www.graphicclassroom.blogspot.com" TargetMode="External"/><Relationship Id="rId10" Type="http://schemas.openxmlformats.org/officeDocument/2006/relationships/hyperlink" Target="http://www.comicsintheclassroom.net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png"/><Relationship Id="rId3" Type="http://schemas.openxmlformats.org/officeDocument/2006/relationships/image" Target="../media/image6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7620" y="2316493"/>
            <a:ext cx="8246454" cy="1627579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  <a:latin typeface="Wizard"/>
              </a:rPr>
              <a:t>GRAPHIC NOVELS</a:t>
            </a:r>
            <a:br>
              <a:rPr lang="en-US" sz="3200" b="1" dirty="0" smtClean="0">
                <a:solidFill>
                  <a:srgbClr val="0000FF"/>
                </a:solidFill>
                <a:latin typeface="Wizard"/>
              </a:rPr>
            </a:br>
            <a:r>
              <a:rPr lang="en-US" sz="3200" b="1" dirty="0" smtClean="0">
                <a:solidFill>
                  <a:srgbClr val="0000FF"/>
                </a:solidFill>
                <a:latin typeface="Wizard"/>
              </a:rPr>
              <a:t>THE NEW GENRE</a:t>
            </a:r>
            <a:endParaRPr lang="en-US" sz="3200" b="1" dirty="0">
              <a:solidFill>
                <a:srgbClr val="0000FF"/>
              </a:solidFill>
              <a:latin typeface="Wizard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39782" y="4843808"/>
            <a:ext cx="3799336" cy="1098236"/>
          </a:xfrm>
        </p:spPr>
        <p:txBody>
          <a:bodyPr>
            <a:no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BARBARA ASHTON</a:t>
            </a:r>
          </a:p>
          <a:p>
            <a:r>
              <a:rPr lang="en-US" sz="2000" b="1" dirty="0" smtClean="0">
                <a:solidFill>
                  <a:srgbClr val="0000FF"/>
                </a:solidFill>
              </a:rPr>
              <a:t>ILLINOIS READING CONFERENCE</a:t>
            </a:r>
          </a:p>
          <a:p>
            <a:r>
              <a:rPr lang="en-US" sz="2000" b="1" dirty="0" smtClean="0">
                <a:solidFill>
                  <a:srgbClr val="0000FF"/>
                </a:solidFill>
              </a:rPr>
              <a:t>OCTOBER  2, 2014</a:t>
            </a:r>
            <a:endParaRPr lang="en-US" sz="2000" b="1" dirty="0">
              <a:solidFill>
                <a:srgbClr val="0000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645833">
            <a:off x="370314" y="550775"/>
            <a:ext cx="2495694" cy="14515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15988">
            <a:off x="6790030" y="4639764"/>
            <a:ext cx="1953597" cy="18601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16914">
            <a:off x="6478437" y="331196"/>
            <a:ext cx="2163434" cy="18323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18384">
            <a:off x="395009" y="4118333"/>
            <a:ext cx="1695745" cy="2232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07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75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744" y="3754590"/>
            <a:ext cx="2304618" cy="27560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6198" y="1360851"/>
            <a:ext cx="1552089" cy="22141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4089" y="1195927"/>
            <a:ext cx="3250679" cy="21909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751" y="2954915"/>
            <a:ext cx="2158710" cy="275604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99339" y="3810218"/>
            <a:ext cx="2064750" cy="284458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 rot="20923483">
            <a:off x="408252" y="645999"/>
            <a:ext cx="4233723" cy="58477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Primary Graphic Novels</a:t>
            </a:r>
            <a:endParaRPr 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5225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72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315" y="373018"/>
            <a:ext cx="2249824" cy="30639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7347" y="718507"/>
            <a:ext cx="2247895" cy="28691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1250" y="1054196"/>
            <a:ext cx="1992866" cy="25334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621" y="3703539"/>
            <a:ext cx="2160726" cy="27470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05863" y="3809087"/>
            <a:ext cx="1849965" cy="26415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45646" y="3809087"/>
            <a:ext cx="1928353" cy="279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4616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3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530815">
            <a:off x="4691219" y="442867"/>
            <a:ext cx="4281829" cy="92333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Middle School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548" y="326508"/>
            <a:ext cx="2086491" cy="26526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5588" y="1067366"/>
            <a:ext cx="2070100" cy="2590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8382" y="1501721"/>
            <a:ext cx="1612171" cy="24182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5720" y="1689968"/>
            <a:ext cx="1869562" cy="24808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3548" y="3407287"/>
            <a:ext cx="1986146" cy="29846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29741" y="3778858"/>
            <a:ext cx="1915947" cy="27915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94225" y="4241888"/>
            <a:ext cx="1831495" cy="2328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51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72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40660" y="191991"/>
            <a:ext cx="7729091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d Executive"/>
              </a:rPr>
              <a:t>Picture Books and Wordless Comics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d Executive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89585">
            <a:off x="436144" y="1878132"/>
            <a:ext cx="2032000" cy="2032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94269">
            <a:off x="3282070" y="1729976"/>
            <a:ext cx="1783864" cy="23693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87244">
            <a:off x="5850239" y="3111520"/>
            <a:ext cx="2726841" cy="21641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49026">
            <a:off x="1457342" y="4286196"/>
            <a:ext cx="26416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295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  <a:alpha val="7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520" y="548797"/>
            <a:ext cx="85600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Architect 2"/>
              </a:rPr>
              <a:t>Curriculum Connections</a:t>
            </a:r>
            <a:endParaRPr lang="en-US" sz="4400" b="1" dirty="0">
              <a:latin typeface="Architect 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443" y="1526341"/>
            <a:ext cx="2391182" cy="30992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4698" y="1902659"/>
            <a:ext cx="2324100" cy="32470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2091" y="2597405"/>
            <a:ext cx="2476500" cy="328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095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37487">
            <a:off x="691184" y="247782"/>
            <a:ext cx="2857500" cy="2857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09632">
            <a:off x="5169570" y="494074"/>
            <a:ext cx="2897686" cy="24803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761" y="3605328"/>
            <a:ext cx="2869012" cy="29289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4142" y="3448528"/>
            <a:ext cx="2091058" cy="308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9377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1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883" y="298909"/>
            <a:ext cx="2230181" cy="26762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4447" y="298910"/>
            <a:ext cx="1992286" cy="29938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5645" y="298909"/>
            <a:ext cx="2034515" cy="28741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1941" y="3214384"/>
            <a:ext cx="2230181" cy="3213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90625" y="3492079"/>
            <a:ext cx="1849965" cy="29354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63674" y="3492079"/>
            <a:ext cx="1705269" cy="28794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12826" y="3553238"/>
            <a:ext cx="1954910" cy="2874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001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3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291718">
            <a:off x="3040384" y="552630"/>
            <a:ext cx="2843747" cy="92333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50000"/>
                  <a:satMod val="30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ebsites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7949" y="1627492"/>
            <a:ext cx="692953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hlinkClick r:id="rId3"/>
              </a:rPr>
              <a:t>www.comics.com</a:t>
            </a:r>
            <a:endParaRPr lang="en-US" sz="2400" dirty="0" smtClean="0"/>
          </a:p>
          <a:p>
            <a:r>
              <a:rPr lang="en-US" sz="2400" dirty="0" smtClean="0">
                <a:hlinkClick r:id="rId4"/>
              </a:rPr>
              <a:t>www.scholastic.com/graphix</a:t>
            </a:r>
            <a:endParaRPr lang="en-US" sz="2400" dirty="0" smtClean="0"/>
          </a:p>
          <a:p>
            <a:r>
              <a:rPr lang="en-US" sz="2400" dirty="0" smtClean="0">
                <a:hlinkClick r:id="rId5"/>
              </a:rPr>
              <a:t>www.makebeliefscomix</a:t>
            </a:r>
            <a:endParaRPr lang="en-US" sz="2400" dirty="0" smtClean="0"/>
          </a:p>
          <a:p>
            <a:r>
              <a:rPr lang="en-US" sz="2400" dirty="0" smtClean="0">
                <a:hlinkClick r:id="rId6"/>
              </a:rPr>
              <a:t>www.professorgarfield.com</a:t>
            </a:r>
            <a:endParaRPr lang="en-US" sz="2400" dirty="0" smtClean="0"/>
          </a:p>
          <a:p>
            <a:r>
              <a:rPr lang="en-US" sz="2400" dirty="0" smtClean="0">
                <a:hlinkClick r:id="rId7"/>
              </a:rPr>
              <a:t>www.readwritethink.org</a:t>
            </a:r>
            <a:endParaRPr lang="en-US" sz="2400" dirty="0" smtClean="0"/>
          </a:p>
          <a:p>
            <a:r>
              <a:rPr lang="en-US" sz="2400" dirty="0" smtClean="0">
                <a:hlinkClick r:id="rId8"/>
              </a:rPr>
              <a:t>www.comiclife.com</a:t>
            </a:r>
            <a:endParaRPr lang="en-US" sz="2400" dirty="0" smtClean="0"/>
          </a:p>
          <a:p>
            <a:r>
              <a:rPr lang="en-US" sz="2400" dirty="0" smtClean="0">
                <a:hlinkClick r:id="rId9"/>
              </a:rPr>
              <a:t>www.graphicclassroom.blogspot.com</a:t>
            </a:r>
            <a:endParaRPr lang="en-US" sz="2400" dirty="0" smtClean="0"/>
          </a:p>
          <a:p>
            <a:r>
              <a:rPr lang="en-US" sz="2400" dirty="0" smtClean="0">
                <a:hlinkClick r:id="rId10"/>
              </a:rPr>
              <a:t>www.comicsintheclassroom.net</a:t>
            </a:r>
            <a:endParaRPr lang="en-US" sz="2400" dirty="0" smtClean="0"/>
          </a:p>
          <a:p>
            <a:r>
              <a:rPr lang="en-US" sz="2400" dirty="0" smtClean="0">
                <a:hlinkClick r:id="rId11"/>
              </a:rPr>
              <a:t>www.ala.org</a:t>
            </a:r>
            <a:endParaRPr lang="en-US" sz="2400" dirty="0" smtClean="0"/>
          </a:p>
          <a:p>
            <a:r>
              <a:rPr lang="en-US" sz="2400" dirty="0" smtClean="0">
                <a:hlinkClick r:id="rId12"/>
              </a:rPr>
              <a:t>www.pbskidsgo.org/wordgirl</a:t>
            </a:r>
            <a:endParaRPr lang="en-US" sz="2400" dirty="0" smtClean="0"/>
          </a:p>
          <a:p>
            <a:r>
              <a:rPr lang="en-US" sz="2400" dirty="0" smtClean="0">
                <a:hlinkClick r:id="rId13"/>
              </a:rPr>
              <a:t>www.toon-books.com</a:t>
            </a:r>
            <a:endParaRPr lang="en-US" sz="2400" dirty="0" smtClean="0"/>
          </a:p>
          <a:p>
            <a:r>
              <a:rPr lang="en-US" sz="2400" dirty="0" smtClean="0">
                <a:hlinkClick r:id="rId14"/>
              </a:rPr>
              <a:t>www.comicbookproject.org</a:t>
            </a: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076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>
            <a:alpha val="5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6267" y="1671848"/>
            <a:ext cx="3889614" cy="51861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180" y="203837"/>
            <a:ext cx="7107442" cy="14807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3296" y="3418220"/>
            <a:ext cx="401348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www.diggercomic.com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03604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4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06584" y="368302"/>
            <a:ext cx="5417281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OTHER ACTIVITIES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6594" y="1569312"/>
            <a:ext cx="7525281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v"/>
            </a:pPr>
            <a:r>
              <a:rPr lang="en-US" sz="2000" dirty="0" smtClean="0">
                <a:solidFill>
                  <a:srgbClr val="0000FF"/>
                </a:solidFill>
              </a:rPr>
              <a:t>Have students draw and write their own graphic story/mini novel</a:t>
            </a:r>
          </a:p>
          <a:p>
            <a:pPr marL="342900" indent="-342900">
              <a:buFont typeface="Wingdings" charset="2"/>
              <a:buChar char="v"/>
            </a:pPr>
            <a:r>
              <a:rPr lang="en-US" sz="2000" dirty="0" smtClean="0">
                <a:solidFill>
                  <a:srgbClr val="0000FF"/>
                </a:solidFill>
              </a:rPr>
              <a:t>Have students write a book review</a:t>
            </a:r>
          </a:p>
          <a:p>
            <a:pPr marL="342900" indent="-342900">
              <a:buFont typeface="Wingdings" charset="2"/>
              <a:buChar char="v"/>
            </a:pPr>
            <a:r>
              <a:rPr lang="en-US" sz="2000" dirty="0" smtClean="0">
                <a:solidFill>
                  <a:srgbClr val="0000FF"/>
                </a:solidFill>
              </a:rPr>
              <a:t>Have a Cartoon Day – read the funny papers, comic books, graphic novels</a:t>
            </a:r>
          </a:p>
          <a:p>
            <a:pPr marL="342900" indent="-342900">
              <a:buFont typeface="Wingdings" charset="2"/>
              <a:buChar char="v"/>
            </a:pPr>
            <a:r>
              <a:rPr lang="en-US" sz="2000" dirty="0" smtClean="0">
                <a:solidFill>
                  <a:srgbClr val="0000FF"/>
                </a:solidFill>
              </a:rPr>
              <a:t>Have students illustrate in graphic style an event they’re studying in Social </a:t>
            </a:r>
            <a:r>
              <a:rPr lang="en-US" sz="2000" dirty="0">
                <a:solidFill>
                  <a:srgbClr val="0000FF"/>
                </a:solidFill>
              </a:rPr>
              <a:t>S</a:t>
            </a:r>
            <a:r>
              <a:rPr lang="en-US" sz="2000" dirty="0" smtClean="0">
                <a:solidFill>
                  <a:srgbClr val="0000FF"/>
                </a:solidFill>
              </a:rPr>
              <a:t>tudies or a concept in Science or Math</a:t>
            </a:r>
          </a:p>
          <a:p>
            <a:pPr marL="342900" indent="-342900">
              <a:buFont typeface="Wingdings" charset="2"/>
              <a:buChar char="v"/>
            </a:pPr>
            <a:r>
              <a:rPr lang="en-US" sz="2000" dirty="0" smtClean="0">
                <a:solidFill>
                  <a:srgbClr val="0000FF"/>
                </a:solidFill>
              </a:rPr>
              <a:t>Have students create a Super Hero body, attach a digital headshot.  Students write and illustrate about their Super Power in an adventure</a:t>
            </a:r>
          </a:p>
          <a:p>
            <a:pPr marL="342900" indent="-342900">
              <a:buFont typeface="Wingdings" charset="2"/>
              <a:buChar char="v"/>
            </a:pPr>
            <a:r>
              <a:rPr lang="en-US" sz="2000" dirty="0" smtClean="0">
                <a:solidFill>
                  <a:srgbClr val="0000FF"/>
                </a:solidFill>
              </a:rPr>
              <a:t>Photocopy a page of comic panels. Cut them apart and have students put in the correct sequence</a:t>
            </a:r>
          </a:p>
          <a:p>
            <a:pPr marL="342900" indent="-342900">
              <a:buFont typeface="Wingdings" charset="2"/>
              <a:buChar char="v"/>
            </a:pPr>
            <a:r>
              <a:rPr lang="en-US" sz="2000" dirty="0" smtClean="0">
                <a:solidFill>
                  <a:srgbClr val="0000FF"/>
                </a:solidFill>
              </a:rPr>
              <a:t>Photocopy a page of comic panels with the words whited out.  Students create their own text – then compare</a:t>
            </a:r>
          </a:p>
          <a:p>
            <a:pPr marL="342900" indent="-342900">
              <a:buFont typeface="Wingdings" charset="2"/>
              <a:buChar char="v"/>
            </a:pPr>
            <a:r>
              <a:rPr lang="en-US" sz="2000" dirty="0" smtClean="0">
                <a:solidFill>
                  <a:srgbClr val="0000FF"/>
                </a:solidFill>
              </a:rPr>
              <a:t>Use graphic novels to teach fluency with ESL students</a:t>
            </a:r>
          </a:p>
          <a:p>
            <a:pPr marL="342900" indent="-342900">
              <a:buFont typeface="Wingdings" charset="2"/>
              <a:buChar char="v"/>
            </a:pPr>
            <a:r>
              <a:rPr lang="en-US" sz="2000" dirty="0" smtClean="0">
                <a:solidFill>
                  <a:srgbClr val="0000FF"/>
                </a:solidFill>
              </a:rPr>
              <a:t>Use graphic novels – as a basis for a Reader’s Theatre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502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B3B3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 rot="317208">
            <a:off x="3078810" y="550792"/>
            <a:ext cx="5464685" cy="1273106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8000FF"/>
                </a:solidFill>
                <a:latin typeface="Architect 2"/>
                <a:cs typeface="Architect 2"/>
              </a:rPr>
              <a:t>HISTORY OF GRAPHICA</a:t>
            </a:r>
            <a:endParaRPr lang="en-US" b="1" dirty="0">
              <a:solidFill>
                <a:srgbClr val="8000FF"/>
              </a:solidFill>
              <a:latin typeface="Architect 2"/>
              <a:cs typeface="Architect 2"/>
            </a:endParaRPr>
          </a:p>
        </p:txBody>
      </p:sp>
      <p:sp>
        <p:nvSpPr>
          <p:cNvPr id="2" name="Vertical Text Placeholder 1"/>
          <p:cNvSpPr>
            <a:spLocks noGrp="1"/>
          </p:cNvSpPr>
          <p:nvPr>
            <p:ph idx="1"/>
          </p:nvPr>
        </p:nvSpPr>
        <p:spPr>
          <a:xfrm>
            <a:off x="752528" y="2102857"/>
            <a:ext cx="8112106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8000FF"/>
                </a:solidFill>
              </a:rPr>
              <a:t>Picture stories used to communicate – the caveman, Egyptian tombs, Japanese scrolls</a:t>
            </a:r>
          </a:p>
          <a:p>
            <a:r>
              <a:rPr lang="en-US" dirty="0" smtClean="0">
                <a:solidFill>
                  <a:srgbClr val="8000FF"/>
                </a:solidFill>
              </a:rPr>
              <a:t>The first newspaper comics in 1890</a:t>
            </a:r>
          </a:p>
          <a:p>
            <a:r>
              <a:rPr lang="en-US" dirty="0" smtClean="0">
                <a:solidFill>
                  <a:srgbClr val="8000FF"/>
                </a:solidFill>
              </a:rPr>
              <a:t>Early 1900’s comic books evolved – become part of American culture</a:t>
            </a:r>
          </a:p>
          <a:p>
            <a:r>
              <a:rPr lang="en-US" dirty="0" smtClean="0">
                <a:solidFill>
                  <a:srgbClr val="8000FF"/>
                </a:solidFill>
              </a:rPr>
              <a:t>Educators take notice – begin research into the values of graphic books</a:t>
            </a:r>
          </a:p>
          <a:p>
            <a:r>
              <a:rPr lang="en-US" dirty="0" smtClean="0">
                <a:solidFill>
                  <a:srgbClr val="8000FF"/>
                </a:solidFill>
              </a:rPr>
              <a:t>Superman and other characters give rise to graphic format</a:t>
            </a:r>
            <a:endParaRPr lang="en-US" dirty="0">
              <a:solidFill>
                <a:srgbClr val="8000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32788">
            <a:off x="374218" y="199147"/>
            <a:ext cx="2277195" cy="181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492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57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70863" y="713260"/>
            <a:ext cx="3655606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THANK YOU 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24544">
            <a:off x="507427" y="419663"/>
            <a:ext cx="2816237" cy="33569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52086">
            <a:off x="5726570" y="2194208"/>
            <a:ext cx="2935764" cy="2489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819" y="4628408"/>
            <a:ext cx="45466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87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B3B3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966"/>
            <a:ext cx="7961708" cy="5800719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>
                <a:solidFill>
                  <a:srgbClr val="8000FF"/>
                </a:solidFill>
              </a:rPr>
              <a:t>Publication – </a:t>
            </a:r>
            <a:r>
              <a:rPr lang="en-US" sz="2800" u="sng" dirty="0">
                <a:solidFill>
                  <a:srgbClr val="8000FF"/>
                </a:solidFill>
              </a:rPr>
              <a:t>T</a:t>
            </a:r>
            <a:r>
              <a:rPr lang="en-US" sz="2800" u="sng" dirty="0" smtClean="0">
                <a:solidFill>
                  <a:srgbClr val="8000FF"/>
                </a:solidFill>
              </a:rPr>
              <a:t>he Seduction of the Innocent </a:t>
            </a:r>
            <a:r>
              <a:rPr lang="en-US" sz="2800" dirty="0" smtClean="0">
                <a:solidFill>
                  <a:srgbClr val="8000FF"/>
                </a:solidFill>
              </a:rPr>
              <a:t>gives rise to negativism</a:t>
            </a:r>
          </a:p>
          <a:p>
            <a:r>
              <a:rPr lang="en-US" sz="2800" dirty="0" smtClean="0">
                <a:solidFill>
                  <a:srgbClr val="8000FF"/>
                </a:solidFill>
              </a:rPr>
              <a:t>Spiderman, Batman, Wonder Woman help popularize the graphic format</a:t>
            </a:r>
          </a:p>
          <a:p>
            <a:r>
              <a:rPr lang="en-US" sz="2800" dirty="0" smtClean="0">
                <a:solidFill>
                  <a:srgbClr val="8000FF"/>
                </a:solidFill>
              </a:rPr>
              <a:t>Two graphic novels – </a:t>
            </a:r>
            <a:r>
              <a:rPr lang="en-US" sz="2800" u="sng" dirty="0" smtClean="0">
                <a:solidFill>
                  <a:srgbClr val="8000FF"/>
                </a:solidFill>
              </a:rPr>
              <a:t>A Contract With God </a:t>
            </a:r>
            <a:r>
              <a:rPr lang="en-US" sz="2800" dirty="0" smtClean="0">
                <a:solidFill>
                  <a:srgbClr val="8000FF"/>
                </a:solidFill>
              </a:rPr>
              <a:t>and </a:t>
            </a:r>
            <a:r>
              <a:rPr lang="en-US" sz="2800" u="sng" dirty="0" err="1" smtClean="0">
                <a:solidFill>
                  <a:srgbClr val="8000FF"/>
                </a:solidFill>
              </a:rPr>
              <a:t>Maus</a:t>
            </a:r>
            <a:r>
              <a:rPr lang="en-US" sz="2800" dirty="0" smtClean="0">
                <a:solidFill>
                  <a:srgbClr val="8000FF"/>
                </a:solidFill>
              </a:rPr>
              <a:t> – offer educational value to curriculum</a:t>
            </a:r>
          </a:p>
          <a:p>
            <a:r>
              <a:rPr lang="en-US" sz="2800" dirty="0" smtClean="0">
                <a:solidFill>
                  <a:srgbClr val="8000FF"/>
                </a:solidFill>
              </a:rPr>
              <a:t>Manga becomes popular and gets teens, young adults reading</a:t>
            </a:r>
          </a:p>
          <a:p>
            <a:r>
              <a:rPr lang="en-US" sz="2800" dirty="0" smtClean="0">
                <a:solidFill>
                  <a:srgbClr val="8000FF"/>
                </a:solidFill>
              </a:rPr>
              <a:t>Authors create books, novels for younger students – publishers produce</a:t>
            </a:r>
          </a:p>
          <a:p>
            <a:r>
              <a:rPr lang="en-US" sz="2800" dirty="0" smtClean="0">
                <a:solidFill>
                  <a:srgbClr val="8000FF"/>
                </a:solidFill>
              </a:rPr>
              <a:t>Academia states graphic novels/books have educational value and a place within the curriculum</a:t>
            </a:r>
          </a:p>
          <a:p>
            <a:r>
              <a:rPr lang="en-US" sz="2800" dirty="0" smtClean="0">
                <a:solidFill>
                  <a:srgbClr val="8000FF"/>
                </a:solidFill>
              </a:rPr>
              <a:t>Graphic novels/books are respected and ALA declared them as the new genre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1205">
            <a:off x="7447164" y="5415042"/>
            <a:ext cx="1347689" cy="13045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024" y="5770206"/>
            <a:ext cx="1959708" cy="940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429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FF">
            <a:alpha val="4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49198"/>
            <a:ext cx="8229600" cy="86999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FF"/>
                </a:solidFill>
                <a:latin typeface="Apple Chancery"/>
                <a:cs typeface="Apple Chancery"/>
              </a:rPr>
              <a:t>WHAT IS A GRAPHIC NOVEL?</a:t>
            </a:r>
            <a:endParaRPr lang="en-US" b="1" dirty="0">
              <a:solidFill>
                <a:srgbClr val="FF00FF"/>
              </a:solidFill>
              <a:latin typeface="Apple Chancery"/>
              <a:cs typeface="Apple Chancery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056999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Font typeface="Wingdings" charset="2"/>
              <a:buChar char="²"/>
            </a:pPr>
            <a:r>
              <a:rPr lang="en-US" dirty="0" smtClean="0">
                <a:solidFill>
                  <a:srgbClr val="FF00FF"/>
                </a:solidFill>
              </a:rPr>
              <a:t> A book written and illustrated in the style of comic books</a:t>
            </a:r>
          </a:p>
          <a:p>
            <a:pPr>
              <a:buFont typeface="Wingdings" charset="2"/>
              <a:buChar char="²"/>
            </a:pPr>
            <a:r>
              <a:rPr lang="en-US" dirty="0">
                <a:solidFill>
                  <a:srgbClr val="FF00FF"/>
                </a:solidFill>
              </a:rPr>
              <a:t> </a:t>
            </a:r>
            <a:r>
              <a:rPr lang="en-US" dirty="0" smtClean="0">
                <a:solidFill>
                  <a:srgbClr val="FF00FF"/>
                </a:solidFill>
              </a:rPr>
              <a:t>A story told in pictures and words</a:t>
            </a:r>
          </a:p>
          <a:p>
            <a:pPr>
              <a:buFont typeface="Wingdings" charset="2"/>
              <a:buChar char="²"/>
            </a:pPr>
            <a:r>
              <a:rPr lang="en-US" dirty="0">
                <a:solidFill>
                  <a:srgbClr val="FF00FF"/>
                </a:solidFill>
              </a:rPr>
              <a:t> </a:t>
            </a:r>
            <a:r>
              <a:rPr lang="en-US" dirty="0" smtClean="0">
                <a:solidFill>
                  <a:srgbClr val="FF00FF"/>
                </a:solidFill>
              </a:rPr>
              <a:t>A stand-alone story in a single book of a length commonly greater than a comic book</a:t>
            </a:r>
          </a:p>
          <a:p>
            <a:pPr>
              <a:buFont typeface="Wingdings" charset="2"/>
              <a:buChar char="²"/>
            </a:pPr>
            <a:r>
              <a:rPr lang="en-US" dirty="0">
                <a:solidFill>
                  <a:srgbClr val="FF00FF"/>
                </a:solidFill>
              </a:rPr>
              <a:t> </a:t>
            </a:r>
            <a:r>
              <a:rPr lang="en-US" dirty="0" smtClean="0">
                <a:solidFill>
                  <a:srgbClr val="FF00FF"/>
                </a:solidFill>
              </a:rPr>
              <a:t>A format that can include every possible genre</a:t>
            </a:r>
          </a:p>
          <a:p>
            <a:pPr>
              <a:buFont typeface="Wingdings" charset="2"/>
              <a:buChar char="²"/>
            </a:pPr>
            <a:r>
              <a:rPr lang="en-US" dirty="0">
                <a:solidFill>
                  <a:srgbClr val="FF00FF"/>
                </a:solidFill>
              </a:rPr>
              <a:t> </a:t>
            </a:r>
            <a:r>
              <a:rPr lang="en-US" dirty="0" smtClean="0">
                <a:solidFill>
                  <a:srgbClr val="FF00FF"/>
                </a:solidFill>
              </a:rPr>
              <a:t>Graphic applies to comic style, not the content of the book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1300" dirty="0" smtClean="0"/>
              <a:t>Rosen Graphics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5888">
            <a:off x="5974335" y="4553211"/>
            <a:ext cx="1810619" cy="2134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747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FFFF00">
                <a:alpha val="60000"/>
              </a:srgbClr>
            </a:gs>
            <a:gs pos="100000">
              <a:srgbClr val="FFFFFF">
                <a:alpha val="50000"/>
              </a:srgb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80FF"/>
                </a:solidFill>
                <a:latin typeface="Apple Casual"/>
                <a:cs typeface="Apple Casual"/>
              </a:rPr>
              <a:t>HOW TO READ A GRAPHIC NOVEL</a:t>
            </a:r>
            <a:endParaRPr lang="en-US" dirty="0">
              <a:solidFill>
                <a:srgbClr val="0080FF"/>
              </a:solidFill>
              <a:latin typeface="Apple Casual"/>
              <a:cs typeface="Apple Casu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244243"/>
            <a:ext cx="573547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80FF"/>
                </a:solidFill>
                <a:latin typeface="Apple Casual"/>
                <a:cs typeface="Apple Casual"/>
              </a:rPr>
              <a:t>Basic Terminology</a:t>
            </a:r>
            <a:endParaRPr lang="en-US" sz="3200" dirty="0">
              <a:solidFill>
                <a:srgbClr val="0080FF"/>
              </a:solidFill>
              <a:latin typeface="Apple Casual"/>
              <a:cs typeface="Apple Casu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2273587"/>
            <a:ext cx="810280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80FF"/>
                </a:solidFill>
              </a:rPr>
              <a:t>Panel</a:t>
            </a:r>
            <a:r>
              <a:rPr lang="en-US" dirty="0" smtClean="0">
                <a:solidFill>
                  <a:srgbClr val="0080FF"/>
                </a:solidFill>
              </a:rPr>
              <a:t> - A box or other shape that serves as a frame for a particular scene</a:t>
            </a:r>
          </a:p>
          <a:p>
            <a:r>
              <a:rPr lang="en-US" b="1" dirty="0" smtClean="0">
                <a:solidFill>
                  <a:srgbClr val="0080FF"/>
                </a:solidFill>
              </a:rPr>
              <a:t>Gutter</a:t>
            </a:r>
            <a:r>
              <a:rPr lang="en-US" dirty="0" smtClean="0">
                <a:solidFill>
                  <a:srgbClr val="0080FF"/>
                </a:solidFill>
              </a:rPr>
              <a:t> – the space between panels on a page</a:t>
            </a:r>
          </a:p>
          <a:p>
            <a:r>
              <a:rPr lang="en-US" b="1" dirty="0" smtClean="0">
                <a:solidFill>
                  <a:srgbClr val="0080FF"/>
                </a:solidFill>
              </a:rPr>
              <a:t>Balloons</a:t>
            </a:r>
            <a:r>
              <a:rPr lang="en-US" dirty="0" smtClean="0">
                <a:solidFill>
                  <a:srgbClr val="0080FF"/>
                </a:solidFill>
              </a:rPr>
              <a:t> – Found inside a panel that contains dialogue, thought, and/or sound</a:t>
            </a:r>
          </a:p>
          <a:p>
            <a:r>
              <a:rPr lang="en-US" b="1" dirty="0" smtClean="0">
                <a:solidFill>
                  <a:srgbClr val="0080FF"/>
                </a:solidFill>
              </a:rPr>
              <a:t>Splash Page </a:t>
            </a:r>
            <a:r>
              <a:rPr lang="en-US" dirty="0" smtClean="0">
                <a:solidFill>
                  <a:srgbClr val="0080FF"/>
                </a:solidFill>
              </a:rPr>
              <a:t>– a single panel page at the front of some graphic novels with vivid</a:t>
            </a:r>
          </a:p>
          <a:p>
            <a:r>
              <a:rPr lang="en-US" dirty="0">
                <a:solidFill>
                  <a:srgbClr val="0080FF"/>
                </a:solidFill>
              </a:rPr>
              <a:t> </a:t>
            </a:r>
            <a:r>
              <a:rPr lang="en-US" dirty="0" smtClean="0">
                <a:solidFill>
                  <a:srgbClr val="0080FF"/>
                </a:solidFill>
              </a:rPr>
              <a:t>                        colors and exciting action that makes readers want to enter into the</a:t>
            </a:r>
          </a:p>
          <a:p>
            <a:r>
              <a:rPr lang="en-US" dirty="0">
                <a:solidFill>
                  <a:srgbClr val="0080FF"/>
                </a:solidFill>
              </a:rPr>
              <a:t> </a:t>
            </a:r>
            <a:r>
              <a:rPr lang="en-US" dirty="0" smtClean="0">
                <a:solidFill>
                  <a:srgbClr val="0080FF"/>
                </a:solidFill>
              </a:rPr>
              <a:t>                         story</a:t>
            </a:r>
          </a:p>
          <a:p>
            <a:r>
              <a:rPr lang="en-US" b="1" dirty="0" smtClean="0">
                <a:solidFill>
                  <a:srgbClr val="0080FF"/>
                </a:solidFill>
              </a:rPr>
              <a:t>Inking</a:t>
            </a:r>
            <a:r>
              <a:rPr lang="en-US" dirty="0" smtClean="0">
                <a:solidFill>
                  <a:srgbClr val="0080FF"/>
                </a:solidFill>
              </a:rPr>
              <a:t> – coloring in the black and white lines of a frame with paints, crayons, </a:t>
            </a:r>
          </a:p>
          <a:p>
            <a:r>
              <a:rPr lang="en-US" dirty="0">
                <a:solidFill>
                  <a:srgbClr val="0080FF"/>
                </a:solidFill>
              </a:rPr>
              <a:t> </a:t>
            </a:r>
            <a:r>
              <a:rPr lang="en-US" dirty="0" smtClean="0">
                <a:solidFill>
                  <a:srgbClr val="0080FF"/>
                </a:solidFill>
              </a:rPr>
              <a:t>               colored pencils, etc.</a:t>
            </a:r>
          </a:p>
          <a:p>
            <a:r>
              <a:rPr lang="en-US" b="1" dirty="0" smtClean="0">
                <a:solidFill>
                  <a:srgbClr val="0080FF"/>
                </a:solidFill>
              </a:rPr>
              <a:t>Lettering</a:t>
            </a:r>
            <a:r>
              <a:rPr lang="en-US" dirty="0" smtClean="0">
                <a:solidFill>
                  <a:srgbClr val="0080FF"/>
                </a:solidFill>
              </a:rPr>
              <a:t> -  adding text to graphic novel pages</a:t>
            </a:r>
          </a:p>
          <a:p>
            <a:r>
              <a:rPr lang="en-US" b="1" dirty="0" smtClean="0">
                <a:solidFill>
                  <a:srgbClr val="0080FF"/>
                </a:solidFill>
              </a:rPr>
              <a:t>Bleed</a:t>
            </a:r>
            <a:r>
              <a:rPr lang="en-US" dirty="0" smtClean="0">
                <a:solidFill>
                  <a:srgbClr val="0080FF"/>
                </a:solidFill>
              </a:rPr>
              <a:t> – an image that stretches up to, or even past, the edge of the page</a:t>
            </a:r>
          </a:p>
          <a:p>
            <a:r>
              <a:rPr lang="en-US" b="1" dirty="0" smtClean="0">
                <a:solidFill>
                  <a:srgbClr val="0080FF"/>
                </a:solidFill>
              </a:rPr>
              <a:t>Crosshatch</a:t>
            </a:r>
            <a:r>
              <a:rPr lang="en-US" dirty="0" smtClean="0">
                <a:solidFill>
                  <a:srgbClr val="0080FF"/>
                </a:solidFill>
              </a:rPr>
              <a:t>  - drawing lines close to each other on an object to create shadows</a:t>
            </a:r>
          </a:p>
          <a:p>
            <a:r>
              <a:rPr lang="en-US" b="1" dirty="0" smtClean="0">
                <a:solidFill>
                  <a:srgbClr val="0080FF"/>
                </a:solidFill>
              </a:rPr>
              <a:t>Speed lines </a:t>
            </a:r>
            <a:r>
              <a:rPr lang="en-US" dirty="0" smtClean="0">
                <a:solidFill>
                  <a:srgbClr val="0080FF"/>
                </a:solidFill>
              </a:rPr>
              <a:t>– short lines that run parallel to each other to suggest quick movement</a:t>
            </a:r>
          </a:p>
          <a:p>
            <a:r>
              <a:rPr lang="en-US" b="1" dirty="0" smtClean="0">
                <a:solidFill>
                  <a:srgbClr val="0080FF"/>
                </a:solidFill>
              </a:rPr>
              <a:t>Silhouett</a:t>
            </a:r>
            <a:r>
              <a:rPr lang="en-US" dirty="0" smtClean="0">
                <a:solidFill>
                  <a:srgbClr val="0080FF"/>
                </a:solidFill>
              </a:rPr>
              <a:t>e – a shadow outline of a person, animal, or object without clear details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72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FCF">
            <a:alpha val="2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9199"/>
            <a:ext cx="8229600" cy="854315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8000FF"/>
                </a:solidFill>
                <a:latin typeface="Graffiti"/>
              </a:rPr>
              <a:t>WHY READ GRAPHIC NOVELS?</a:t>
            </a:r>
            <a:endParaRPr lang="en-US" sz="4000" dirty="0">
              <a:solidFill>
                <a:srgbClr val="8000FF"/>
              </a:solidFill>
              <a:latin typeface="Graffiti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3514"/>
            <a:ext cx="8432038" cy="5361680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>
                <a:solidFill>
                  <a:srgbClr val="8000FF"/>
                </a:solidFill>
              </a:rPr>
              <a:t>They tell a story visually and sequentially</a:t>
            </a:r>
          </a:p>
          <a:p>
            <a:r>
              <a:rPr lang="en-US" sz="2800" dirty="0" smtClean="0">
                <a:solidFill>
                  <a:srgbClr val="8000FF"/>
                </a:solidFill>
              </a:rPr>
              <a:t>They motivate struggling and reluctant readers</a:t>
            </a:r>
          </a:p>
          <a:p>
            <a:r>
              <a:rPr lang="en-US" sz="2800" dirty="0" smtClean="0">
                <a:solidFill>
                  <a:srgbClr val="8000FF"/>
                </a:solidFill>
              </a:rPr>
              <a:t>The illustrations provide context, details, convey mood, emotions, point of view through facial expressions and body language</a:t>
            </a:r>
          </a:p>
          <a:p>
            <a:r>
              <a:rPr lang="en-US" sz="2800" dirty="0" smtClean="0">
                <a:solidFill>
                  <a:srgbClr val="8000FF"/>
                </a:solidFill>
              </a:rPr>
              <a:t>Text includes short descriptions and dialogue</a:t>
            </a:r>
          </a:p>
          <a:p>
            <a:r>
              <a:rPr lang="en-US" sz="2800" dirty="0" smtClean="0">
                <a:solidFill>
                  <a:srgbClr val="8000FF"/>
                </a:solidFill>
              </a:rPr>
              <a:t>Visuals reduce the amount of written text</a:t>
            </a:r>
          </a:p>
          <a:p>
            <a:r>
              <a:rPr lang="en-US" sz="2800" dirty="0" smtClean="0">
                <a:solidFill>
                  <a:srgbClr val="8000FF"/>
                </a:solidFill>
              </a:rPr>
              <a:t>They provide comprehension clues that make vocabulary easier</a:t>
            </a:r>
          </a:p>
          <a:p>
            <a:r>
              <a:rPr lang="en-US" sz="2800" dirty="0" smtClean="0">
                <a:solidFill>
                  <a:srgbClr val="8000FF"/>
                </a:solidFill>
              </a:rPr>
              <a:t>They help improve comprehension</a:t>
            </a:r>
          </a:p>
          <a:p>
            <a:r>
              <a:rPr lang="en-US" sz="2800" dirty="0" smtClean="0">
                <a:solidFill>
                  <a:srgbClr val="8000FF"/>
                </a:solidFill>
              </a:rPr>
              <a:t>They’re highly interesting and engaging</a:t>
            </a:r>
          </a:p>
          <a:p>
            <a:r>
              <a:rPr lang="en-US" sz="2800" dirty="0" smtClean="0">
                <a:solidFill>
                  <a:srgbClr val="8000FF"/>
                </a:solidFill>
              </a:rPr>
              <a:t>They motivate students to want to read more</a:t>
            </a:r>
          </a:p>
          <a:p>
            <a:endParaRPr lang="en-US" dirty="0" smtClean="0">
              <a:solidFill>
                <a:srgbClr val="8000FF"/>
              </a:solidFill>
            </a:endParaRPr>
          </a:p>
          <a:p>
            <a:endParaRPr lang="en-US" dirty="0" smtClean="0">
              <a:solidFill>
                <a:srgbClr val="8000FF"/>
              </a:solidFill>
            </a:endParaRPr>
          </a:p>
          <a:p>
            <a:endParaRPr lang="en-US" dirty="0" smtClean="0">
              <a:solidFill>
                <a:srgbClr val="8000FF"/>
              </a:solidFill>
            </a:endParaRPr>
          </a:p>
          <a:p>
            <a:endParaRPr lang="en-US" dirty="0">
              <a:solidFill>
                <a:srgbClr val="8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608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70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K Fantasy"/>
              </a:rPr>
              <a:t>GRAPHIC NOVELS WITHIN THE CURRICULUM</a:t>
            </a:r>
            <a:endParaRPr lang="en-US" b="1" dirty="0">
              <a:solidFill>
                <a:srgbClr val="0000FF"/>
              </a:solidFill>
              <a:latin typeface="CK Fantasy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Can be used to teach the same standards as traditional literature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Can help students tackle, integrate, and enhance content area material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Can help demonstrate what the lesson is asking the students to do or focus on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Can help encourage writing skills and creativity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Can help all types of learners succeed in a content area classroom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1206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275" y="295702"/>
            <a:ext cx="3600093" cy="45361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432" y="417609"/>
            <a:ext cx="2349500" cy="3454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0761" y="4092456"/>
            <a:ext cx="2211841" cy="246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088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87" y="500192"/>
            <a:ext cx="2794033" cy="2510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465" y="1783263"/>
            <a:ext cx="3638479" cy="1917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5316" y="4335204"/>
            <a:ext cx="1670799" cy="23006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09045">
            <a:off x="510287" y="4372451"/>
            <a:ext cx="2105530" cy="2153383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1993942" y="3295867"/>
            <a:ext cx="2772068" cy="1185499"/>
          </a:xfrm>
          <a:prstGeom prst="cloudCallout">
            <a:avLst>
              <a:gd name="adj1" fmla="val -41568"/>
              <a:gd name="adj2" fmla="val 76967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solidFill>
                  <a:srgbClr val="FF0000"/>
                </a:solidFill>
                <a:effectLst/>
                <a:ea typeface="ＭＳ 明朝"/>
                <a:cs typeface="Times New Roman"/>
              </a:rPr>
              <a:t>YUM! YUM!  That was some good blood</a:t>
            </a:r>
            <a:endParaRPr lang="en-US" sz="1200" dirty="0">
              <a:effectLst/>
              <a:ea typeface="ＭＳ 明朝"/>
              <a:cs typeface="Times New Roman"/>
            </a:endParaRPr>
          </a:p>
        </p:txBody>
      </p:sp>
      <p:sp>
        <p:nvSpPr>
          <p:cNvPr id="11" name="Oval Callout 10"/>
          <p:cNvSpPr/>
          <p:nvPr/>
        </p:nvSpPr>
        <p:spPr>
          <a:xfrm rot="19681862">
            <a:off x="270240" y="194197"/>
            <a:ext cx="1828800" cy="1143000"/>
          </a:xfrm>
          <a:prstGeom prst="wedgeEllipseCallout">
            <a:avLst>
              <a:gd name="adj1" fmla="val 36412"/>
              <a:gd name="adj2" fmla="val 72087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solidFill>
                  <a:srgbClr val="000000"/>
                </a:solidFill>
                <a:effectLst/>
                <a:ea typeface="ＭＳ 明朝"/>
                <a:cs typeface="Times New Roman"/>
              </a:rPr>
              <a:t>Oh What a Ride!</a:t>
            </a:r>
            <a:endParaRPr lang="en-US" sz="1200">
              <a:effectLst/>
              <a:ea typeface="ＭＳ 明朝"/>
              <a:cs typeface="Times New Roman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5488016" y="100142"/>
            <a:ext cx="2514600" cy="800100"/>
          </a:xfrm>
          <a:prstGeom prst="wedgeRoundRectCallout">
            <a:avLst>
              <a:gd name="adj1" fmla="val -2007"/>
              <a:gd name="adj2" fmla="val 144037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effectLst/>
                <a:ea typeface="ＭＳ 明朝"/>
                <a:cs typeface="Times New Roman"/>
              </a:rPr>
              <a:t>Shake them bones at the Halloween Ball</a:t>
            </a:r>
            <a:endParaRPr lang="en-US" sz="1200">
              <a:effectLst/>
              <a:ea typeface="ＭＳ 明朝"/>
              <a:cs typeface="Times New Roman"/>
            </a:endParaRPr>
          </a:p>
        </p:txBody>
      </p:sp>
      <p:sp>
        <p:nvSpPr>
          <p:cNvPr id="13" name="Oval Callout 12"/>
          <p:cNvSpPr/>
          <p:nvPr/>
        </p:nvSpPr>
        <p:spPr>
          <a:xfrm>
            <a:off x="5324994" y="3901879"/>
            <a:ext cx="1943100" cy="914400"/>
          </a:xfrm>
          <a:prstGeom prst="wedgeEllipseCallout">
            <a:avLst>
              <a:gd name="adj1" fmla="val 43535"/>
              <a:gd name="adj2" fmla="val 71783"/>
            </a:avLst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effectLst/>
                <a:ea typeface="ＭＳ 明朝"/>
                <a:cs typeface="Times New Roman"/>
              </a:rPr>
              <a:t>Trick or Treat</a:t>
            </a:r>
            <a:endParaRPr lang="en-US" sz="1200" dirty="0">
              <a:effectLst/>
              <a:ea typeface="ＭＳ 明朝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39830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1137</TotalTime>
  <Words>733</Words>
  <Application>Microsoft Macintosh PowerPoint</Application>
  <PresentationFormat>On-screen Show (4:3)</PresentationFormat>
  <Paragraphs>94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GRAPHIC NOVELS THE NEW GENRE</vt:lpstr>
      <vt:lpstr>HISTORY OF GRAPHICA</vt:lpstr>
      <vt:lpstr>PowerPoint Presentation</vt:lpstr>
      <vt:lpstr>WHAT IS A GRAPHIC NOVEL?</vt:lpstr>
      <vt:lpstr>HOW TO READ A GRAPHIC NOVEL</vt:lpstr>
      <vt:lpstr>WHY READ GRAPHIC NOVELS?</vt:lpstr>
      <vt:lpstr>GRAPHIC NOVELS WITHIN THE CURRICULUM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St Vincent Ferrer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GRAPHIC NOVELS THE NEW GENRE</dc:title>
  <dc:creator>Barbara Ashton</dc:creator>
  <cp:lastModifiedBy>Barbara Ashton</cp:lastModifiedBy>
  <cp:revision>64</cp:revision>
  <cp:lastPrinted>2014-09-30T21:01:44Z</cp:lastPrinted>
  <dcterms:created xsi:type="dcterms:W3CDTF">2014-09-16T08:46:14Z</dcterms:created>
  <dcterms:modified xsi:type="dcterms:W3CDTF">2014-09-30T21:03:39Z</dcterms:modified>
</cp:coreProperties>
</file>